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png" ContentType="image/png"/>
  <Override PartName="/ppt/media/image11.png" ContentType="image/png"/>
  <Override PartName="/ppt/media/image7.png" ContentType="image/png"/>
  <Override PartName="/ppt/media/image16.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2440" cy="15476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3160" cy="4107240"/>
            <a:chOff x="0" y="0"/>
            <a:chExt cx="10073160" cy="4107240"/>
          </a:xfrm>
        </p:grpSpPr>
        <p:sp>
          <p:nvSpPr>
            <p:cNvPr id="2" name=""/>
            <p:cNvSpPr/>
            <p:nvPr/>
          </p:nvSpPr>
          <p:spPr>
            <a:xfrm>
              <a:off x="0" y="0"/>
              <a:ext cx="10073160" cy="410724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6920" cy="63252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2600" cy="182124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2600" cy="182124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8200" cy="35820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5480" cy="90684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8280" cy="44964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101400" cy="99828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5480" cy="9982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6920" cy="44964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5480" cy="163836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41080" cy="81540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7800" cy="145548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6760" cy="99828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5320" cy="90684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8200" cy="108972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8200" cy="154692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8200" cy="35820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8360"/>
            <a:ext cx="1272960" cy="907200"/>
            <a:chOff x="8540280" y="5058360"/>
            <a:chExt cx="1272960" cy="907200"/>
          </a:xfrm>
        </p:grpSpPr>
        <p:grpSp>
          <p:nvGrpSpPr>
            <p:cNvPr id="25" name=""/>
            <p:cNvGrpSpPr/>
            <p:nvPr/>
          </p:nvGrpSpPr>
          <p:grpSpPr>
            <a:xfrm>
              <a:off x="8540280" y="5058360"/>
              <a:ext cx="1272960" cy="907200"/>
              <a:chOff x="8540280" y="5058360"/>
              <a:chExt cx="1272960" cy="907200"/>
            </a:xfrm>
          </p:grpSpPr>
          <p:sp>
            <p:nvSpPr>
              <p:cNvPr id="26" name=""/>
              <p:cNvSpPr/>
              <p:nvPr/>
            </p:nvSpPr>
            <p:spPr>
              <a:xfrm flipV="1" rot="21598800">
                <a:off x="9637560" y="5423760"/>
                <a:ext cx="175320" cy="175320"/>
              </a:xfrm>
              <a:prstGeom prst="ellipse">
                <a:avLst/>
              </a:prstGeom>
              <a:blipFill rotWithShape="0">
                <a:blip r:embed="rId2"/>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3760"/>
                <a:ext cx="175320" cy="175320"/>
              </a:xfrm>
              <a:prstGeom prst="ellipse">
                <a:avLst/>
              </a:prstGeom>
              <a:blipFill rotWithShape="0">
                <a:blip r:embed="rId3"/>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3760"/>
                <a:ext cx="175320" cy="175320"/>
              </a:xfrm>
              <a:prstGeom prst="ellipse">
                <a:avLst/>
              </a:prstGeom>
              <a:blipFill rotWithShape="0">
                <a:blip r:embed="rId4"/>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4120"/>
                <a:ext cx="175320" cy="175320"/>
              </a:xfrm>
              <a:prstGeom prst="ellipse">
                <a:avLst/>
              </a:prstGeom>
              <a:blipFill rotWithShape="0">
                <a:blip r:embed="rId5"/>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8000"/>
                <a:ext cx="175320" cy="175320"/>
              </a:xfrm>
              <a:prstGeom prst="ellipse">
                <a:avLst/>
              </a:prstGeom>
              <a:blipFill rotWithShape="0">
                <a:blip r:embed="rId6"/>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8000"/>
                <a:ext cx="175320" cy="175320"/>
              </a:xfrm>
              <a:prstGeom prst="ellipse">
                <a:avLst/>
              </a:prstGeom>
              <a:blipFill rotWithShape="0">
                <a:blip r:embed="rId7"/>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8360"/>
                <a:ext cx="175320" cy="175320"/>
              </a:xfrm>
              <a:prstGeom prst="ellipse">
                <a:avLst/>
              </a:prstGeom>
              <a:blipFill rotWithShape="0">
                <a:blip r:embed="rId8"/>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8000"/>
                <a:ext cx="175320" cy="175320"/>
              </a:xfrm>
              <a:prstGeom prst="ellipse">
                <a:avLst/>
              </a:prstGeom>
              <a:blipFill rotWithShape="0">
                <a:blip r:embed="rId9"/>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89520"/>
                <a:ext cx="175320" cy="175320"/>
              </a:xfrm>
              <a:prstGeom prst="ellipse">
                <a:avLst/>
              </a:prstGeom>
              <a:blipFill rotWithShape="0">
                <a:blip r:embed="rId10"/>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89880"/>
                <a:ext cx="175320" cy="175320"/>
              </a:xfrm>
              <a:prstGeom prst="ellipse">
                <a:avLst/>
              </a:prstGeom>
              <a:blipFill rotWithShape="0">
                <a:blip r:embed="rId11"/>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89520"/>
                <a:ext cx="175320" cy="175320"/>
              </a:xfrm>
              <a:prstGeom prst="ellipse">
                <a:avLst/>
              </a:prstGeom>
              <a:blipFill rotWithShape="0">
                <a:blip r:embed="rId12"/>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89520"/>
                <a:ext cx="175320" cy="175320"/>
              </a:xfrm>
              <a:prstGeom prst="ellipse">
                <a:avLst/>
              </a:prstGeom>
              <a:blipFill rotWithShape="0">
                <a:blip r:embed="rId13"/>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8520" cy="291852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81520" cy="11808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2520" cy="63252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8440" cy="4137840"/>
          </a:xfrm>
          <a:prstGeom prst="rect">
            <a:avLst/>
          </a:prstGeom>
          <a:ln w="0">
            <a:noFill/>
          </a:ln>
        </p:spPr>
      </p:pic>
      <p:sp>
        <p:nvSpPr>
          <p:cNvPr id="42" name=""/>
          <p:cNvSpPr/>
          <p:nvPr/>
        </p:nvSpPr>
        <p:spPr>
          <a:xfrm>
            <a:off x="4846320" y="4846320"/>
            <a:ext cx="2125440" cy="235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69880" cy="4290120"/>
            <a:chOff x="7406640" y="3566160"/>
            <a:chExt cx="2369880" cy="4290120"/>
          </a:xfrm>
        </p:grpSpPr>
        <p:sp>
          <p:nvSpPr>
            <p:cNvPr id="44" name=""/>
            <p:cNvSpPr/>
            <p:nvPr/>
          </p:nvSpPr>
          <p:spPr>
            <a:xfrm>
              <a:off x="8138160" y="4754880"/>
              <a:ext cx="449640" cy="2552760"/>
            </a:xfrm>
            <a:prstGeom prst="rect">
              <a:avLst/>
            </a:prstGeom>
            <a:blipFill rotWithShape="0">
              <a:blip r:embed="rId2"/>
              <a:srcRect/>
              <a:tile tx="0" ty="0" sx="67375" sy="67375"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49640" cy="2552760"/>
            </a:xfrm>
            <a:prstGeom prst="rect">
              <a:avLst/>
            </a:prstGeom>
            <a:blipFill rotWithShape="0">
              <a:blip r:embed="rId3"/>
              <a:srcRect/>
              <a:tile tx="0" ty="0" sx="67375" sy="67375"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2600" cy="8388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6840" cy="8388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6840" cy="8388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49640" cy="2552760"/>
            </a:xfrm>
            <a:prstGeom prst="rect">
              <a:avLst/>
            </a:prstGeom>
            <a:blipFill rotWithShape="0">
              <a:blip r:embed="rId4"/>
              <a:srcRect/>
              <a:tile tx="0" ty="0" sx="67375" sy="67375"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7200" y="-1562400"/>
            <a:ext cx="449640" cy="2552760"/>
          </a:xfrm>
          <a:prstGeom prst="rect">
            <a:avLst/>
          </a:prstGeom>
          <a:blipFill rotWithShape="0">
            <a:blip r:embed="rId5"/>
            <a:srcRect/>
            <a:tile tx="0" ty="0" sx="67375" sy="67375"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24240" y="-365760"/>
            <a:ext cx="449640" cy="2552760"/>
          </a:xfrm>
          <a:prstGeom prst="rect">
            <a:avLst/>
          </a:prstGeom>
          <a:blipFill rotWithShape="0">
            <a:blip r:embed="rId6"/>
            <a:srcRect/>
            <a:tile tx="0" ty="0" sx="67375" sy="67375"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6400" y="540720"/>
            <a:ext cx="1272600" cy="8388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5040" y="357840"/>
            <a:ext cx="906840" cy="8388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6400" y="174960"/>
            <a:ext cx="906840" cy="83880"/>
          </a:xfrm>
          <a:prstGeom prst="rect">
            <a:avLst/>
          </a:prstGeom>
          <a:solidFill>
            <a:srgbClr val="cccccc">
              <a:alpha val="75000"/>
            </a:srgbClr>
          </a:solidFill>
          <a:ln w="0">
            <a:noFill/>
          </a:ln>
        </p:spPr>
        <p:style>
          <a:lnRef idx="0"/>
          <a:fillRef idx="0"/>
          <a:effectRef idx="0"/>
          <a:fontRef idx="minor"/>
        </p:style>
        <p:txBody>
          <a:bodyPr wrap="none" lIns="90000" rIns="90000" tIns="42120" bIns="4212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6640" y="-2111040"/>
            <a:ext cx="449640" cy="2552760"/>
          </a:xfrm>
          <a:prstGeom prst="rect">
            <a:avLst/>
          </a:prstGeom>
          <a:blipFill rotWithShape="0">
            <a:blip r:embed="rId7"/>
            <a:srcRect/>
            <a:tile tx="0" ty="0" sx="67375" sy="67375"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5640" cy="2735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a:t>
            </a:r>
            <a:r>
              <a:rPr b="0" lang="fr-CH" sz="4400" spc="-1" strike="noStrike">
                <a:solidFill>
                  <a:srgbClr val="000000"/>
                </a:solidFill>
                <a:latin typeface="Arial"/>
              </a:rPr>
              <a:t>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5480" cy="145548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5480" cy="145548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5480" cy="145548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6840" cy="649800"/>
          </a:xfrm>
          <a:custGeom>
            <a:avLst/>
            <a:gdLst>
              <a:gd name="textAreaLeft" fmla="*/ 0 w 906840"/>
              <a:gd name="textAreaRight" fmla="*/ 914400 w 906840"/>
              <a:gd name="textAreaTop" fmla="*/ 0 h 649800"/>
              <a:gd name="textAreaBottom" fmla="*/ 657360 h 64980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5400" cy="632520"/>
          </a:xfrm>
          <a:custGeom>
            <a:avLst/>
            <a:gdLst>
              <a:gd name="textAreaLeft" fmla="*/ 0 w 815400"/>
              <a:gd name="textAreaRight" fmla="*/ 822960 w 815400"/>
              <a:gd name="textAreaTop" fmla="*/ 0 h 632520"/>
              <a:gd name="textAreaBottom" fmla="*/ 640080 h 63252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6560" cy="1181160"/>
          </a:xfrm>
          <a:custGeom>
            <a:avLst/>
            <a:gdLst>
              <a:gd name="textAreaLeft" fmla="*/ 0 w 1456560"/>
              <a:gd name="textAreaRight" fmla="*/ 1464120 w 1456560"/>
              <a:gd name="textAreaTop" fmla="*/ 0 h 1181160"/>
              <a:gd name="textAreaBottom" fmla="*/ 1188720 h 118116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2920" cy="13640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7240" cy="1638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89720" cy="998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8360" cy="1638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7000" cy="2187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7000" cy="2187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8360" cy="1638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10680" y="761400"/>
            <a:ext cx="2426040" cy="4331520"/>
            <a:chOff x="3910680" y="761400"/>
            <a:chExt cx="2426040" cy="4331520"/>
          </a:xfrm>
        </p:grpSpPr>
        <p:sp>
          <p:nvSpPr>
            <p:cNvPr id="73" name=""/>
            <p:cNvSpPr/>
            <p:nvPr/>
          </p:nvSpPr>
          <p:spPr>
            <a:xfrm flipH="1" flipV="1" rot="5330400">
              <a:off x="4845960" y="3364200"/>
              <a:ext cx="1364040" cy="145548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5440" y="2325960"/>
              <a:ext cx="1364040" cy="145548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2560" y="2061720"/>
              <a:ext cx="1364040" cy="145548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69360" y="968040"/>
              <a:ext cx="1364040" cy="145548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3560" y="730080"/>
              <a:ext cx="1364040" cy="145548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4080" y="3668400"/>
              <a:ext cx="1364040" cy="145548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4280" cy="1753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4280" cy="1753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7000" cy="2187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7240" cy="1638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7240" cy="1638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4640" cy="1841400"/>
          </a:xfrm>
          <a:custGeom>
            <a:avLst/>
            <a:gdLst>
              <a:gd name="textAreaLeft" fmla="*/ 0 w 1394640"/>
              <a:gd name="textAreaRight" fmla="*/ 1402200 w 1394640"/>
              <a:gd name="textAreaTop" fmla="*/ 0 h 1841400"/>
              <a:gd name="textAreaBottom" fmla="*/ 1848960 h 184140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8400" cy="1364040"/>
          </a:xfrm>
          <a:custGeom>
            <a:avLst/>
            <a:gdLst>
              <a:gd name="textAreaLeft" fmla="*/ 0 w 968400"/>
              <a:gd name="textAreaRight" fmla="*/ 975960 w 968400"/>
              <a:gd name="textAreaTop" fmla="*/ 0 h 1364040"/>
              <a:gd name="textAreaBottom" fmla="*/ 1371600 h 136404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71480" cy="1455480"/>
          </a:xfrm>
          <a:custGeom>
            <a:avLst/>
            <a:gdLst>
              <a:gd name="textAreaLeft" fmla="*/ 0 w 771480"/>
              <a:gd name="textAreaRight" fmla="*/ 779040 w 771480"/>
              <a:gd name="textAreaTop" fmla="*/ 0 h 1455480"/>
              <a:gd name="textAreaBottom" fmla="*/ 1463040 h 145548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4280" cy="1753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4280" cy="1753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3080" cy="2918520"/>
            <a:chOff x="3570480" y="1225440"/>
            <a:chExt cx="5113080" cy="2918520"/>
          </a:xfrm>
        </p:grpSpPr>
        <p:sp>
          <p:nvSpPr>
            <p:cNvPr id="90" name=""/>
            <p:cNvSpPr/>
            <p:nvPr/>
          </p:nvSpPr>
          <p:spPr>
            <a:xfrm>
              <a:off x="3570480" y="1528200"/>
              <a:ext cx="4919760" cy="261576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19760" cy="261576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9000" y="-402120"/>
            <a:ext cx="4924080" cy="8514000"/>
            <a:chOff x="-2079000" y="-402120"/>
            <a:chExt cx="4924080" cy="8514000"/>
          </a:xfrm>
        </p:grpSpPr>
        <p:sp>
          <p:nvSpPr>
            <p:cNvPr id="93" name=""/>
            <p:cNvSpPr/>
            <p:nvPr/>
          </p:nvSpPr>
          <p:spPr>
            <a:xfrm>
              <a:off x="-893160" y="44866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82360" y="51458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12400" y="4488840"/>
              <a:ext cx="1060920" cy="758880"/>
            </a:xfrm>
            <a:custGeom>
              <a:avLst/>
              <a:gdLst>
                <a:gd name="textAreaLeft" fmla="*/ 276840 w 1060920"/>
                <a:gd name="textAreaRight" fmla="*/ 791640 w 106092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7375" sy="67375"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71040" y="44870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7375" sy="67375"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23360" y="516312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82000" y="38138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7000" y="314712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78080" y="38138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69080" y="516312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4640" y="1786320"/>
              <a:ext cx="1061280" cy="758880"/>
            </a:xfrm>
            <a:custGeom>
              <a:avLst/>
              <a:gdLst>
                <a:gd name="textAreaLeft" fmla="*/ 273240 w 1061280"/>
                <a:gd name="textAreaRight" fmla="*/ 78804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760" y="2462400"/>
              <a:ext cx="1061280" cy="758880"/>
            </a:xfrm>
            <a:custGeom>
              <a:avLst/>
              <a:gdLst>
                <a:gd name="textAreaLeft" fmla="*/ 273240 w 1061280"/>
                <a:gd name="textAreaRight" fmla="*/ 78804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3800" y="2462040"/>
              <a:ext cx="1065600" cy="758880"/>
            </a:xfrm>
            <a:custGeom>
              <a:avLst/>
              <a:gdLst>
                <a:gd name="textAreaLeft" fmla="*/ 282240 w 1065600"/>
                <a:gd name="textAreaRight" fmla="*/ 79884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0600" y="17942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1920" y="11354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7375" sy="67375"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31480" y="43128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2440" y="-24624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7375" sy="67375"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7375" sy="67375"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30760" y="581760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7375" sy="67375"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14760" y="649440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9040" y="7197120"/>
              <a:ext cx="1060920" cy="758880"/>
            </a:xfrm>
            <a:custGeom>
              <a:avLst/>
              <a:gdLst>
                <a:gd name="textAreaLeft" fmla="*/ 276840 w 1060920"/>
                <a:gd name="textAreaRight" fmla="*/ 791640 w 106092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4160" y="6510960"/>
              <a:ext cx="1061280" cy="758880"/>
            </a:xfrm>
            <a:custGeom>
              <a:avLst/>
              <a:gdLst>
                <a:gd name="textAreaLeft" fmla="*/ 277200 w 1061280"/>
                <a:gd name="textAreaRight" fmla="*/ 792000 w 106128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5600" cy="758880"/>
            </a:xfrm>
            <a:custGeom>
              <a:avLst/>
              <a:gdLst>
                <a:gd name="textAreaLeft" fmla="*/ 278280 w 1065600"/>
                <a:gd name="textAreaRight" fmla="*/ 794880 w 1065600"/>
                <a:gd name="textAreaTop" fmla="*/ 258840 h 758880"/>
                <a:gd name="textAreaBottom" fmla="*/ 507600 h 7588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89720" cy="121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89720" cy="110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8400" cy="1364040"/>
          </a:xfrm>
          <a:custGeom>
            <a:avLst/>
            <a:gdLst>
              <a:gd name="textAreaLeft" fmla="*/ 0 w 968400"/>
              <a:gd name="textAreaRight" fmla="*/ 975960 w 968400"/>
              <a:gd name="textAreaTop" fmla="*/ 0 h 1364040"/>
              <a:gd name="textAreaBottom" fmla="*/ 1371600 h 136404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7240" cy="16383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4120" cy="20041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7160" cy="2952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2680" cy="19126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2680" cy="19126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40040" y="-288720"/>
            <a:ext cx="900720" cy="1266120"/>
            <a:chOff x="-140040" y="-288720"/>
            <a:chExt cx="900720" cy="1266120"/>
          </a:xfrm>
        </p:grpSpPr>
        <p:sp>
          <p:nvSpPr>
            <p:cNvPr id="136" name=""/>
            <p:cNvSpPr/>
            <p:nvPr/>
          </p:nvSpPr>
          <p:spPr>
            <a:xfrm flipV="1" rot="5395800">
              <a:off x="219240" y="801360"/>
              <a:ext cx="175320" cy="175320"/>
            </a:xfrm>
            <a:prstGeom prst="ellipse">
              <a:avLst/>
            </a:prstGeom>
            <a:blipFill rotWithShape="0">
              <a:blip r:embed="rId2"/>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600"/>
              <a:ext cx="175320" cy="175320"/>
            </a:xfrm>
            <a:prstGeom prst="ellipse">
              <a:avLst/>
            </a:prstGeom>
            <a:blipFill rotWithShape="0">
              <a:blip r:embed="rId3"/>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70200"/>
              <a:ext cx="175320" cy="175320"/>
            </a:xfrm>
            <a:prstGeom prst="ellipse">
              <a:avLst/>
            </a:prstGeom>
            <a:blipFill rotWithShape="0">
              <a:blip r:embed="rId4"/>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8000"/>
              <a:ext cx="175320" cy="175320"/>
            </a:xfrm>
            <a:prstGeom prst="ellipse">
              <a:avLst/>
            </a:prstGeom>
            <a:blipFill rotWithShape="0">
              <a:blip r:embed="rId5"/>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8360"/>
              <a:ext cx="175320" cy="175320"/>
            </a:xfrm>
            <a:prstGeom prst="ellipse">
              <a:avLst/>
            </a:prstGeom>
            <a:blipFill rotWithShape="0">
              <a:blip r:embed="rId6"/>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480"/>
              <a:ext cx="175320" cy="175320"/>
            </a:xfrm>
            <a:prstGeom prst="ellipse">
              <a:avLst/>
            </a:prstGeom>
            <a:blipFill rotWithShape="0">
              <a:blip r:embed="rId7"/>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5240"/>
              <a:ext cx="175320" cy="175320"/>
            </a:xfrm>
            <a:prstGeom prst="ellipse">
              <a:avLst/>
            </a:prstGeom>
            <a:blipFill rotWithShape="0">
              <a:blip r:embed="rId8"/>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360"/>
              <a:ext cx="175320" cy="175320"/>
            </a:xfrm>
            <a:prstGeom prst="ellipse">
              <a:avLst/>
            </a:prstGeom>
            <a:blipFill rotWithShape="0">
              <a:blip r:embed="rId9"/>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8600" y="801720"/>
              <a:ext cx="175320" cy="175320"/>
            </a:xfrm>
            <a:prstGeom prst="ellipse">
              <a:avLst/>
            </a:prstGeom>
            <a:blipFill rotWithShape="0">
              <a:blip r:embed="rId10"/>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9320" y="436320"/>
              <a:ext cx="175320" cy="175320"/>
            </a:xfrm>
            <a:prstGeom prst="ellipse">
              <a:avLst/>
            </a:prstGeom>
            <a:blipFill rotWithShape="0">
              <a:blip r:embed="rId11"/>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9320" y="70200"/>
              <a:ext cx="175320" cy="175320"/>
            </a:xfrm>
            <a:prstGeom prst="ellipse">
              <a:avLst/>
            </a:prstGeom>
            <a:blipFill rotWithShape="0">
              <a:blip r:embed="rId12"/>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39680" y="-287640"/>
              <a:ext cx="175320" cy="175320"/>
            </a:xfrm>
            <a:prstGeom prst="ellipse">
              <a:avLst/>
            </a:prstGeom>
            <a:blipFill rotWithShape="0">
              <a:blip r:embed="rId13"/>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8280" cy="1273680"/>
            <a:chOff x="9545040" y="4645800"/>
            <a:chExt cx="908280" cy="1273680"/>
          </a:xfrm>
        </p:grpSpPr>
        <p:sp>
          <p:nvSpPr>
            <p:cNvPr id="149" name=""/>
            <p:cNvSpPr/>
            <p:nvPr/>
          </p:nvSpPr>
          <p:spPr>
            <a:xfrm flipV="1" rot="5395800">
              <a:off x="9911880" y="5743440"/>
              <a:ext cx="175320" cy="175320"/>
            </a:xfrm>
            <a:prstGeom prst="ellipse">
              <a:avLst/>
            </a:prstGeom>
            <a:blipFill rotWithShape="0">
              <a:blip r:embed="rId14"/>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680"/>
              <a:ext cx="175320" cy="175320"/>
            </a:xfrm>
            <a:prstGeom prst="ellipse">
              <a:avLst/>
            </a:prstGeom>
            <a:blipFill rotWithShape="0">
              <a:blip r:embed="rId15"/>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2280"/>
              <a:ext cx="175320" cy="175320"/>
            </a:xfrm>
            <a:prstGeom prst="ellipse">
              <a:avLst/>
            </a:prstGeom>
            <a:blipFill rotWithShape="0">
              <a:blip r:embed="rId16"/>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6160"/>
              <a:ext cx="175320" cy="175320"/>
            </a:xfrm>
            <a:prstGeom prst="ellipse">
              <a:avLst/>
            </a:prstGeom>
            <a:blipFill rotWithShape="0">
              <a:blip r:embed="rId17"/>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800"/>
              <a:ext cx="175320" cy="175320"/>
            </a:xfrm>
            <a:prstGeom prst="ellipse">
              <a:avLst/>
            </a:prstGeom>
            <a:blipFill rotWithShape="0">
              <a:blip r:embed="rId18"/>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560"/>
              <a:ext cx="175320" cy="175320"/>
            </a:xfrm>
            <a:prstGeom prst="ellipse">
              <a:avLst/>
            </a:prstGeom>
            <a:blipFill rotWithShape="0">
              <a:blip r:embed="rId19"/>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7320"/>
              <a:ext cx="175320" cy="175320"/>
            </a:xfrm>
            <a:prstGeom prst="ellipse">
              <a:avLst/>
            </a:prstGeom>
            <a:blipFill rotWithShape="0">
              <a:blip r:embed="rId20"/>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440"/>
              <a:ext cx="175320" cy="175320"/>
            </a:xfrm>
            <a:prstGeom prst="ellipse">
              <a:avLst/>
            </a:prstGeom>
            <a:blipFill rotWithShape="0">
              <a:blip r:embed="rId21"/>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800"/>
              <a:ext cx="175320" cy="175320"/>
            </a:xfrm>
            <a:prstGeom prst="ellipse">
              <a:avLst/>
            </a:prstGeom>
            <a:blipFill rotWithShape="0">
              <a:blip r:embed="rId22"/>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400"/>
              <a:ext cx="175320" cy="175320"/>
            </a:xfrm>
            <a:prstGeom prst="ellipse">
              <a:avLst/>
            </a:prstGeom>
            <a:blipFill rotWithShape="0">
              <a:blip r:embed="rId23"/>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2280"/>
              <a:ext cx="175320" cy="175320"/>
            </a:xfrm>
            <a:prstGeom prst="ellipse">
              <a:avLst/>
            </a:prstGeom>
            <a:blipFill rotWithShape="0">
              <a:blip r:embed="rId24"/>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520"/>
              <a:ext cx="175320" cy="175320"/>
            </a:xfrm>
            <a:prstGeom prst="ellipse">
              <a:avLst/>
            </a:prstGeom>
            <a:blipFill rotWithShape="0">
              <a:blip r:embed="rId25"/>
              <a:srcRect/>
              <a:tile tx="0" ty="0" sx="67375" sy="67375"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2680" cy="19126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40360" y="-398160"/>
            <a:ext cx="2887920" cy="28879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60520" y="3983040"/>
            <a:ext cx="2887920" cy="28879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8920" y="5915880"/>
            <a:ext cx="2581200" cy="7239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560" y="5513760"/>
            <a:ext cx="2581200" cy="7239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7400" y="339480"/>
            <a:ext cx="3450240" cy="9147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40720" y="-750960"/>
            <a:ext cx="2581200" cy="7239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5040" y="3294720"/>
            <a:ext cx="2581200" cy="505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91640" cy="1432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Segmentez des clients </a:t>
            </a:r>
            <a:endParaRPr b="0" lang="fr-CH" sz="2800" spc="-1" strike="noStrike">
              <a:solidFill>
                <a:srgbClr val="000000"/>
              </a:solidFill>
              <a:latin typeface="Arial"/>
            </a:endParaRPr>
          </a:p>
          <a:p>
            <a:pPr algn="r">
              <a:lnSpc>
                <a:spcPct val="100000"/>
              </a:lnSpc>
              <a:spcBef>
                <a:spcPts val="624"/>
              </a:spcBef>
              <a:spcAft>
                <a:spcPts val="425"/>
              </a:spcAft>
            </a:pPr>
            <a:r>
              <a:rPr b="1" lang="de-DE" sz="2800" spc="-1" strike="noStrike">
                <a:solidFill>
                  <a:srgbClr val="000000"/>
                </a:solidFill>
                <a:latin typeface="Noto Sans"/>
                <a:ea typeface="DejaVu Sans"/>
              </a:rPr>
              <a:t>d'un site e-commerce</a:t>
            </a:r>
            <a:endParaRPr b="0" lang="fr-CH" sz="2800" spc="-1" strike="noStrike">
              <a:solidFill>
                <a:srgbClr val="000000"/>
              </a:solidFill>
              <a:latin typeface="Arial"/>
            </a:endParaRPr>
          </a:p>
        </p:txBody>
      </p:sp>
      <p:sp>
        <p:nvSpPr>
          <p:cNvPr id="170" name=""/>
          <p:cNvSpPr/>
          <p:nvPr/>
        </p:nvSpPr>
        <p:spPr>
          <a:xfrm>
            <a:off x="7315200" y="4629240"/>
            <a:ext cx="236988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29 Juillet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6"/>
          <p:cNvSpPr/>
          <p:nvPr/>
        </p:nvSpPr>
        <p:spPr>
          <a:xfrm>
            <a:off x="1086120" y="1563120"/>
            <a:ext cx="827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ndParaRPr>
          </a:p>
        </p:txBody>
      </p:sp>
      <p:sp>
        <p:nvSpPr>
          <p:cNvPr id="193" name="TextShape 17"/>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9"/>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5" name="" descr=""/>
          <p:cNvPicPr/>
          <p:nvPr/>
        </p:nvPicPr>
        <p:blipFill>
          <a:blip r:embed="rId1"/>
          <a:stretch/>
        </p:blipFill>
        <p:spPr>
          <a:xfrm>
            <a:off x="540000" y="1613160"/>
            <a:ext cx="4319640" cy="3594600"/>
          </a:xfrm>
          <a:prstGeom prst="rect">
            <a:avLst/>
          </a:prstGeom>
          <a:ln w="0">
            <a:noFill/>
          </a:ln>
        </p:spPr>
      </p:pic>
      <p:pic>
        <p:nvPicPr>
          <p:cNvPr id="196" name="" descr=""/>
          <p:cNvPicPr/>
          <p:nvPr/>
        </p:nvPicPr>
        <p:blipFill>
          <a:blip r:embed="rId2"/>
          <a:stretch/>
        </p:blipFill>
        <p:spPr>
          <a:xfrm>
            <a:off x="5292000" y="1620000"/>
            <a:ext cx="4156920" cy="3599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3"/>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8" name="" descr=""/>
          <p:cNvPicPr/>
          <p:nvPr/>
        </p:nvPicPr>
        <p:blipFill>
          <a:blip r:embed="rId1"/>
          <a:stretch/>
        </p:blipFill>
        <p:spPr>
          <a:xfrm>
            <a:off x="180000" y="1620000"/>
            <a:ext cx="2977920" cy="2977920"/>
          </a:xfrm>
          <a:prstGeom prst="rect">
            <a:avLst/>
          </a:prstGeom>
          <a:ln w="0">
            <a:noFill/>
          </a:ln>
        </p:spPr>
      </p:pic>
      <p:pic>
        <p:nvPicPr>
          <p:cNvPr id="199" name="" descr=""/>
          <p:cNvPicPr/>
          <p:nvPr/>
        </p:nvPicPr>
        <p:blipFill>
          <a:blip r:embed="rId2"/>
          <a:stretch/>
        </p:blipFill>
        <p:spPr>
          <a:xfrm>
            <a:off x="3518280" y="1620000"/>
            <a:ext cx="2997360" cy="2997360"/>
          </a:xfrm>
          <a:prstGeom prst="rect">
            <a:avLst/>
          </a:prstGeom>
          <a:ln w="0">
            <a:noFill/>
          </a:ln>
        </p:spPr>
      </p:pic>
      <p:pic>
        <p:nvPicPr>
          <p:cNvPr id="200" name="" descr=""/>
          <p:cNvPicPr/>
          <p:nvPr/>
        </p:nvPicPr>
        <p:blipFill>
          <a:blip r:embed="rId3"/>
          <a:stretch/>
        </p:blipFill>
        <p:spPr>
          <a:xfrm>
            <a:off x="6804000" y="1620000"/>
            <a:ext cx="2987640" cy="29876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20"/>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2" name="TextShape 21"/>
          <p:cNvSpPr/>
          <p:nvPr/>
        </p:nvSpPr>
        <p:spPr>
          <a:xfrm>
            <a:off x="1086120" y="1563120"/>
            <a:ext cx="827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100. </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0,01 et 2,00 (écart de 0,01) afin de visualiser les clusters trouvés.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25 et 125 (écart de 5).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2"/>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4" name="" descr=""/>
          <p:cNvPicPr/>
          <p:nvPr/>
        </p:nvPicPr>
        <p:blipFill>
          <a:blip r:embed="rId1"/>
          <a:stretch/>
        </p:blipFill>
        <p:spPr>
          <a:xfrm>
            <a:off x="6588000" y="1800000"/>
            <a:ext cx="3012480" cy="2879640"/>
          </a:xfrm>
          <a:prstGeom prst="rect">
            <a:avLst/>
          </a:prstGeom>
          <a:ln w="0">
            <a:noFill/>
          </a:ln>
        </p:spPr>
      </p:pic>
      <p:pic>
        <p:nvPicPr>
          <p:cNvPr id="205" name="" descr=""/>
          <p:cNvPicPr/>
          <p:nvPr/>
        </p:nvPicPr>
        <p:blipFill>
          <a:blip r:embed="rId2"/>
          <a:stretch/>
        </p:blipFill>
        <p:spPr>
          <a:xfrm>
            <a:off x="3420000" y="1800000"/>
            <a:ext cx="3012840" cy="2879640"/>
          </a:xfrm>
          <a:prstGeom prst="rect">
            <a:avLst/>
          </a:prstGeom>
          <a:ln w="0">
            <a:noFill/>
          </a:ln>
        </p:spPr>
      </p:pic>
      <p:pic>
        <p:nvPicPr>
          <p:cNvPr id="206" name="" descr=""/>
          <p:cNvPicPr/>
          <p:nvPr/>
        </p:nvPicPr>
        <p:blipFill>
          <a:blip r:embed="rId3"/>
          <a:stretch/>
        </p:blipFill>
        <p:spPr>
          <a:xfrm>
            <a:off x="252000" y="1800000"/>
            <a:ext cx="3012840" cy="2879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23"/>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8" name="" descr=""/>
          <p:cNvPicPr/>
          <p:nvPr/>
        </p:nvPicPr>
        <p:blipFill>
          <a:blip r:embed="rId1"/>
          <a:stretch/>
        </p:blipFill>
        <p:spPr>
          <a:xfrm>
            <a:off x="252000" y="1800000"/>
            <a:ext cx="3012480" cy="2879640"/>
          </a:xfrm>
          <a:prstGeom prst="rect">
            <a:avLst/>
          </a:prstGeom>
          <a:ln w="0">
            <a:noFill/>
          </a:ln>
        </p:spPr>
      </p:pic>
      <p:pic>
        <p:nvPicPr>
          <p:cNvPr id="209" name="" descr=""/>
          <p:cNvPicPr/>
          <p:nvPr/>
        </p:nvPicPr>
        <p:blipFill>
          <a:blip r:embed="rId2"/>
          <a:stretch/>
        </p:blipFill>
        <p:spPr>
          <a:xfrm>
            <a:off x="3423600" y="1800000"/>
            <a:ext cx="3012480" cy="2879640"/>
          </a:xfrm>
          <a:prstGeom prst="rect">
            <a:avLst/>
          </a:prstGeom>
          <a:ln w="0">
            <a:noFill/>
          </a:ln>
        </p:spPr>
      </p:pic>
      <p:pic>
        <p:nvPicPr>
          <p:cNvPr id="210" name="" descr=""/>
          <p:cNvPicPr/>
          <p:nvPr/>
        </p:nvPicPr>
        <p:blipFill>
          <a:blip r:embed="rId3"/>
          <a:stretch/>
        </p:blipFill>
        <p:spPr>
          <a:xfrm>
            <a:off x="6552000" y="1800000"/>
            <a:ext cx="3012480" cy="287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24"/>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2" name="" descr=""/>
          <p:cNvPicPr/>
          <p:nvPr/>
        </p:nvPicPr>
        <p:blipFill>
          <a:blip r:embed="rId1"/>
          <a:stretch/>
        </p:blipFill>
        <p:spPr>
          <a:xfrm>
            <a:off x="3436560" y="1800000"/>
            <a:ext cx="3012120" cy="2879640"/>
          </a:xfrm>
          <a:prstGeom prst="rect">
            <a:avLst/>
          </a:prstGeom>
          <a:ln w="0">
            <a:noFill/>
          </a:ln>
        </p:spPr>
      </p:pic>
      <p:pic>
        <p:nvPicPr>
          <p:cNvPr id="213" name="" descr=""/>
          <p:cNvPicPr/>
          <p:nvPr/>
        </p:nvPicPr>
        <p:blipFill>
          <a:blip r:embed="rId2"/>
          <a:stretch/>
        </p:blipFill>
        <p:spPr>
          <a:xfrm>
            <a:off x="6627600" y="1800000"/>
            <a:ext cx="3002040" cy="2869920"/>
          </a:xfrm>
          <a:prstGeom prst="rect">
            <a:avLst/>
          </a:prstGeom>
          <a:ln w="0">
            <a:noFill/>
          </a:ln>
        </p:spPr>
      </p:pic>
      <p:pic>
        <p:nvPicPr>
          <p:cNvPr id="214" name="" descr=""/>
          <p:cNvPicPr/>
          <p:nvPr/>
        </p:nvPicPr>
        <p:blipFill>
          <a:blip r:embed="rId3"/>
          <a:stretch/>
        </p:blipFill>
        <p:spPr>
          <a:xfrm>
            <a:off x="219600" y="1800000"/>
            <a:ext cx="3012480" cy="2879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25"/>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6" name="TextShape 26"/>
          <p:cNvSpPr/>
          <p:nvPr/>
        </p:nvSpPr>
        <p:spPr>
          <a:xfrm>
            <a:off x="1086120" y="1563120"/>
            <a:ext cx="827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certains clusters se mélangent trop.</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tretch/>
        </p:blipFill>
        <p:spPr>
          <a:xfrm>
            <a:off x="360000" y="360000"/>
            <a:ext cx="2519640" cy="2519640"/>
          </a:xfrm>
          <a:prstGeom prst="rect">
            <a:avLst/>
          </a:prstGeom>
          <a:ln w="0">
            <a:noFill/>
          </a:ln>
        </p:spPr>
      </p:pic>
      <p:pic>
        <p:nvPicPr>
          <p:cNvPr id="218" name="" descr=""/>
          <p:cNvPicPr/>
          <p:nvPr/>
        </p:nvPicPr>
        <p:blipFill>
          <a:blip r:embed="rId2"/>
          <a:stretch/>
        </p:blipFill>
        <p:spPr>
          <a:xfrm>
            <a:off x="3122280" y="396000"/>
            <a:ext cx="2457360" cy="2457360"/>
          </a:xfrm>
          <a:prstGeom prst="rect">
            <a:avLst/>
          </a:prstGeom>
          <a:ln w="0">
            <a:noFill/>
          </a:ln>
        </p:spPr>
      </p:pic>
      <p:pic>
        <p:nvPicPr>
          <p:cNvPr id="219" name="" descr=""/>
          <p:cNvPicPr/>
          <p:nvPr/>
        </p:nvPicPr>
        <p:blipFill>
          <a:blip r:embed="rId3"/>
          <a:stretch/>
        </p:blipFill>
        <p:spPr>
          <a:xfrm>
            <a:off x="5904000" y="396000"/>
            <a:ext cx="2447640" cy="2447640"/>
          </a:xfrm>
          <a:prstGeom prst="rect">
            <a:avLst/>
          </a:prstGeom>
          <a:ln w="0">
            <a:noFill/>
          </a:ln>
        </p:spPr>
      </p:pic>
      <p:pic>
        <p:nvPicPr>
          <p:cNvPr id="220" name="" descr=""/>
          <p:cNvPicPr/>
          <p:nvPr/>
        </p:nvPicPr>
        <p:blipFill>
          <a:blip r:embed="rId4"/>
          <a:stretch/>
        </p:blipFill>
        <p:spPr>
          <a:xfrm>
            <a:off x="360000" y="3053520"/>
            <a:ext cx="2519640" cy="2408400"/>
          </a:xfrm>
          <a:prstGeom prst="rect">
            <a:avLst/>
          </a:prstGeom>
          <a:ln w="0">
            <a:noFill/>
          </a:ln>
        </p:spPr>
      </p:pic>
      <p:pic>
        <p:nvPicPr>
          <p:cNvPr id="221" name="" descr=""/>
          <p:cNvPicPr/>
          <p:nvPr/>
        </p:nvPicPr>
        <p:blipFill>
          <a:blip r:embed="rId5"/>
          <a:stretch/>
        </p:blipFill>
        <p:spPr>
          <a:xfrm>
            <a:off x="3132000" y="3096000"/>
            <a:ext cx="2447640" cy="2339640"/>
          </a:xfrm>
          <a:prstGeom prst="rect">
            <a:avLst/>
          </a:prstGeom>
          <a:ln w="0">
            <a:noFill/>
          </a:ln>
        </p:spPr>
      </p:pic>
      <p:pic>
        <p:nvPicPr>
          <p:cNvPr id="222" name="" descr=""/>
          <p:cNvPicPr/>
          <p:nvPr/>
        </p:nvPicPr>
        <p:blipFill>
          <a:blip r:embed="rId6"/>
          <a:stretch/>
        </p:blipFill>
        <p:spPr>
          <a:xfrm>
            <a:off x="5940000" y="3096000"/>
            <a:ext cx="2436120" cy="2328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27"/>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4" name="TextShape 28"/>
          <p:cNvSpPr/>
          <p:nvPr/>
        </p:nvSpPr>
        <p:spPr>
          <a:xfrm>
            <a:off x="1086120" y="1563120"/>
            <a:ext cx="827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4 clusters.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score ARI moyen de 0.88:</a:t>
            </a:r>
            <a:endParaRPr b="0" lang="fr-CH" sz="1800" spc="-1" strike="noStrike">
              <a:solidFill>
                <a:srgbClr val="000000"/>
              </a:solidFill>
              <a:latin typeface="Arial"/>
            </a:endParaRPr>
          </a:p>
        </p:txBody>
      </p:sp>
      <p:pic>
        <p:nvPicPr>
          <p:cNvPr id="225" name="" descr=""/>
          <p:cNvPicPr/>
          <p:nvPr/>
        </p:nvPicPr>
        <p:blipFill>
          <a:blip r:embed="rId1"/>
          <a:stretch/>
        </p:blipFill>
        <p:spPr>
          <a:xfrm>
            <a:off x="4284360" y="2335680"/>
            <a:ext cx="3281400" cy="3171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6680" cy="199476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des différentes modélisations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de la maintenance du projet</a:t>
            </a:r>
            <a:endParaRPr b="0" lang="fr-CH" sz="1800" spc="-1" strike="noStrike">
              <a:solidFill>
                <a:srgbClr val="000000"/>
              </a:solidFill>
              <a:latin typeface="Arial"/>
            </a:endParaRPr>
          </a:p>
        </p:txBody>
      </p:sp>
      <p:sp>
        <p:nvSpPr>
          <p:cNvPr id="173" name="TextShape 4"/>
          <p:cNvSpPr/>
          <p:nvPr/>
        </p:nvSpPr>
        <p:spPr>
          <a:xfrm>
            <a:off x="1080000" y="1080000"/>
            <a:ext cx="3858120" cy="38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29"/>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7" name="TextShape 30"/>
          <p:cNvSpPr/>
          <p:nvPr/>
        </p:nvSpPr>
        <p:spPr>
          <a:xfrm>
            <a:off x="1086120" y="1563120"/>
            <a:ext cx="8273520" cy="4165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Voici un exemple d’un résultat différent :</a:t>
            </a:r>
            <a:endParaRPr b="0" lang="fr-CH" sz="1800" spc="-1" strike="noStrike">
              <a:solidFill>
                <a:srgbClr val="000000"/>
              </a:solidFill>
              <a:latin typeface="Arial"/>
            </a:endParaRPr>
          </a:p>
        </p:txBody>
      </p:sp>
      <p:pic>
        <p:nvPicPr>
          <p:cNvPr id="228" name="" descr=""/>
          <p:cNvPicPr/>
          <p:nvPr/>
        </p:nvPicPr>
        <p:blipFill>
          <a:blip r:embed="rId1"/>
          <a:stretch/>
        </p:blipFill>
        <p:spPr>
          <a:xfrm>
            <a:off x="1129320" y="2052000"/>
            <a:ext cx="3491280" cy="3203640"/>
          </a:xfrm>
          <a:prstGeom prst="rect">
            <a:avLst/>
          </a:prstGeom>
          <a:ln w="0">
            <a:noFill/>
          </a:ln>
        </p:spPr>
      </p:pic>
      <p:pic>
        <p:nvPicPr>
          <p:cNvPr id="229" name="" descr=""/>
          <p:cNvPicPr/>
          <p:nvPr/>
        </p:nvPicPr>
        <p:blipFill>
          <a:blip r:embed="rId2"/>
          <a:stretch/>
        </p:blipFill>
        <p:spPr>
          <a:xfrm>
            <a:off x="4680000" y="2061720"/>
            <a:ext cx="3441600" cy="3157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8"/>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1" name="TextShape 40"/>
          <p:cNvSpPr/>
          <p:nvPr/>
        </p:nvSpPr>
        <p:spPr>
          <a:xfrm>
            <a:off x="1086120" y="1563120"/>
            <a:ext cx="773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31"/>
          <p:cNvSpPr/>
          <p:nvPr/>
        </p:nvSpPr>
        <p:spPr>
          <a:xfrm>
            <a:off x="1086120" y="1563120"/>
            <a:ext cx="773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 première méthode considère une période A de X semaines partant de la date d’achat la plus ancienne du set de données et une seconde période B de également X semaines située juste après la A.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 modèle Kmeans avec 4 clusters est entraîné sur la première période et un second modèle est entraîné sur tout le set de données.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Ces deux modèles sont ensuite utilisés pour prédire les clusters sur la période B. Un score ARI est ensuite produit entre les deux prédictions pour constater leur écart.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Cette méthode est particulièrement efficace avec une importante saisonabilité/périodicité comme par exemple avec une saison </a:t>
            </a:r>
            <a:br>
              <a:rPr sz="1800"/>
            </a:br>
            <a:r>
              <a:rPr b="0" lang="fr-CH" sz="1800" spc="-1" strike="noStrike">
                <a:solidFill>
                  <a:srgbClr val="808080"/>
                </a:solidFill>
                <a:latin typeface="Noto Sans"/>
                <a:ea typeface="DejaVu Sans"/>
              </a:rPr>
              <a:t>de solde.</a:t>
            </a:r>
            <a:endParaRPr b="0" lang="fr-CH" sz="1800" spc="-1" strike="noStrike">
              <a:solidFill>
                <a:srgbClr val="000000"/>
              </a:solidFill>
              <a:latin typeface="Arial"/>
            </a:endParaRPr>
          </a:p>
        </p:txBody>
      </p:sp>
      <p:sp>
        <p:nvSpPr>
          <p:cNvPr id="233" name="TextShape 33"/>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première méthode</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34"/>
          <p:cNvSpPr/>
          <p:nvPr/>
        </p:nvSpPr>
        <p:spPr>
          <a:xfrm>
            <a:off x="4896000" y="1584000"/>
            <a:ext cx="4139640" cy="30596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meilleurs temps pour réentraîner le modèle est donc après environ 9 semaines. </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modèle pourrait également être réentraîner vers 27 semaines si 9 semaines est trop tôt.</a:t>
            </a:r>
            <a:endParaRPr b="0" lang="fr-CH" sz="1800" spc="-1" strike="noStrike">
              <a:solidFill>
                <a:srgbClr val="000000"/>
              </a:solidFill>
              <a:latin typeface="Arial"/>
            </a:endParaRPr>
          </a:p>
        </p:txBody>
      </p:sp>
      <p:sp>
        <p:nvSpPr>
          <p:cNvPr id="235" name="TextShape 35"/>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première méthode</a:t>
            </a:r>
            <a:endParaRPr b="0" lang="fr-CH" sz="2400" spc="-1" strike="noStrike">
              <a:solidFill>
                <a:srgbClr val="000000"/>
              </a:solidFill>
              <a:latin typeface="Arial"/>
            </a:endParaRPr>
          </a:p>
        </p:txBody>
      </p:sp>
      <p:pic>
        <p:nvPicPr>
          <p:cNvPr id="236" name="" descr=""/>
          <p:cNvPicPr/>
          <p:nvPr/>
        </p:nvPicPr>
        <p:blipFill>
          <a:blip r:embed="rId1"/>
          <a:stretch/>
        </p:blipFill>
        <p:spPr>
          <a:xfrm>
            <a:off x="1191600" y="1548000"/>
            <a:ext cx="3661560" cy="3491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36"/>
          <p:cNvSpPr/>
          <p:nvPr/>
        </p:nvSpPr>
        <p:spPr>
          <a:xfrm>
            <a:off x="1086120" y="1563120"/>
            <a:ext cx="773352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 seconde méthode considère une période A de X semaines partant de la date d’achat la plus ancienne du set de données comme avec la première méthode mais la seconde période B est située juste après la A et couvre le reste du set de données.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modèles et le score ARI fonctionnent de la même façon qu’avec la première méthode.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Cette méthode est plus pertinente pour une durée importante comme ici sur 2 ans et sera celle qui donnera le résultat final.</a:t>
            </a:r>
            <a:endParaRPr b="0" lang="fr-CH" sz="1800" spc="-1" strike="noStrike">
              <a:solidFill>
                <a:srgbClr val="000000"/>
              </a:solidFill>
              <a:latin typeface="Arial"/>
            </a:endParaRPr>
          </a:p>
        </p:txBody>
      </p:sp>
      <p:sp>
        <p:nvSpPr>
          <p:cNvPr id="238" name="TextShape 37"/>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seconde méthode</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38"/>
          <p:cNvSpPr/>
          <p:nvPr/>
        </p:nvSpPr>
        <p:spPr>
          <a:xfrm>
            <a:off x="4860000" y="1548000"/>
            <a:ext cx="4139640" cy="305964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meilleurs temps pour réentraîner le modèle est après environ 70 semaines. </a:t>
            </a:r>
            <a:endParaRPr b="0" lang="fr-CH" sz="1800" spc="-1" strike="noStrike">
              <a:solidFill>
                <a:srgbClr val="000000"/>
              </a:solidFill>
              <a:latin typeface="Arial"/>
            </a:endParaRPr>
          </a:p>
        </p:txBody>
      </p:sp>
      <p:sp>
        <p:nvSpPr>
          <p:cNvPr id="240" name="TextShape 39"/>
          <p:cNvSpPr/>
          <p:nvPr/>
        </p:nvSpPr>
        <p:spPr>
          <a:xfrm>
            <a:off x="1080000" y="1080000"/>
            <a:ext cx="683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seconde méthode</a:t>
            </a:r>
            <a:endParaRPr b="0" lang="fr-CH" sz="2400" spc="-1" strike="noStrike">
              <a:solidFill>
                <a:srgbClr val="000000"/>
              </a:solidFill>
              <a:latin typeface="Arial"/>
            </a:endParaRPr>
          </a:p>
        </p:txBody>
      </p:sp>
      <p:pic>
        <p:nvPicPr>
          <p:cNvPr id="241" name="" descr=""/>
          <p:cNvPicPr/>
          <p:nvPr/>
        </p:nvPicPr>
        <p:blipFill>
          <a:blip r:embed="rId1"/>
          <a:stretch/>
        </p:blipFill>
        <p:spPr>
          <a:xfrm>
            <a:off x="1179000" y="1521720"/>
            <a:ext cx="3689280" cy="35179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53"/>
          <p:cNvSpPr/>
          <p:nvPr/>
        </p:nvSpPr>
        <p:spPr>
          <a:xfrm>
            <a:off x="1080000" y="1080000"/>
            <a:ext cx="8452800" cy="38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4240" cy="38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6680" cy="325008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8"/>
          <p:cNvSpPr/>
          <p:nvPr/>
        </p:nvSpPr>
        <p:spPr>
          <a:xfrm>
            <a:off x="1080000" y="1095120"/>
            <a:ext cx="503460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9"/>
          <p:cNvSpPr/>
          <p:nvPr/>
        </p:nvSpPr>
        <p:spPr>
          <a:xfrm>
            <a:off x="1086120" y="1635120"/>
            <a:ext cx="772668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concernant les habitudes d’achat des clients (RFM) ainsi que leur satisfaction moyenne vont être utilisées pour la segmentation .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quantitatives et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6"/>
          <p:cNvSpPr/>
          <p:nvPr/>
        </p:nvSpPr>
        <p:spPr>
          <a:xfrm>
            <a:off x="1080000" y="1095120"/>
            <a:ext cx="503460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7"/>
          <p:cNvSpPr/>
          <p:nvPr/>
        </p:nvSpPr>
        <p:spPr>
          <a:xfrm>
            <a:off x="1086120" y="1635120"/>
            <a:ext cx="772668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sur les graphs PCA et d’obtenir une meilleure visibilité des clusters.</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données vont être standardisées via un StandardScaler pour permettre un meilleur fitting des modèles de partitionnement (clustering).</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0"/>
          <p:cNvSpPr/>
          <p:nvPr/>
        </p:nvSpPr>
        <p:spPr>
          <a:xfrm>
            <a:off x="1080000" y="1095120"/>
            <a:ext cx="809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1" name="" descr=""/>
          <p:cNvPicPr/>
          <p:nvPr/>
        </p:nvPicPr>
        <p:blipFill>
          <a:blip r:embed="rId1"/>
          <a:stretch/>
        </p:blipFill>
        <p:spPr>
          <a:xfrm>
            <a:off x="612000" y="1615320"/>
            <a:ext cx="3345480" cy="3352320"/>
          </a:xfrm>
          <a:prstGeom prst="rect">
            <a:avLst/>
          </a:prstGeom>
          <a:ln w="0">
            <a:noFill/>
          </a:ln>
        </p:spPr>
      </p:pic>
      <p:pic>
        <p:nvPicPr>
          <p:cNvPr id="182" name="" descr=""/>
          <p:cNvPicPr/>
          <p:nvPr/>
        </p:nvPicPr>
        <p:blipFill>
          <a:blip r:embed="rId2"/>
          <a:stretch/>
        </p:blipFill>
        <p:spPr>
          <a:xfrm>
            <a:off x="4860000" y="1626840"/>
            <a:ext cx="3419640" cy="3376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612000" y="1620000"/>
            <a:ext cx="3448800" cy="3419640"/>
          </a:xfrm>
          <a:prstGeom prst="rect">
            <a:avLst/>
          </a:prstGeom>
          <a:ln w="0">
            <a:noFill/>
          </a:ln>
        </p:spPr>
      </p:pic>
      <p:pic>
        <p:nvPicPr>
          <p:cNvPr id="184" name="" descr=""/>
          <p:cNvPicPr/>
          <p:nvPr/>
        </p:nvPicPr>
        <p:blipFill>
          <a:blip r:embed="rId2"/>
          <a:stretch/>
        </p:blipFill>
        <p:spPr>
          <a:xfrm>
            <a:off x="4824000" y="1612440"/>
            <a:ext cx="3456720" cy="3427200"/>
          </a:xfrm>
          <a:prstGeom prst="rect">
            <a:avLst/>
          </a:prstGeom>
          <a:ln w="0">
            <a:noFill/>
          </a:ln>
        </p:spPr>
      </p:pic>
      <p:sp>
        <p:nvSpPr>
          <p:cNvPr id="185" name="TextShape 11"/>
          <p:cNvSpPr/>
          <p:nvPr/>
        </p:nvSpPr>
        <p:spPr>
          <a:xfrm>
            <a:off x="1080000" y="1112760"/>
            <a:ext cx="809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2"/>
          <p:cNvSpPr/>
          <p:nvPr/>
        </p:nvSpPr>
        <p:spPr>
          <a:xfrm>
            <a:off x="1080000" y="1112760"/>
            <a:ext cx="809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7" name="TextShape 14"/>
          <p:cNvSpPr/>
          <p:nvPr/>
        </p:nvSpPr>
        <p:spPr>
          <a:xfrm>
            <a:off x="1086120" y="1563120"/>
            <a:ext cx="7726680" cy="36154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5"/>
          <p:cNvSpPr/>
          <p:nvPr/>
        </p:nvSpPr>
        <p:spPr>
          <a:xfrm>
            <a:off x="1080000" y="1112760"/>
            <a:ext cx="8099640" cy="387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89" name="" descr=""/>
          <p:cNvPicPr/>
          <p:nvPr/>
        </p:nvPicPr>
        <p:blipFill>
          <a:blip r:embed="rId1"/>
          <a:stretch/>
        </p:blipFill>
        <p:spPr>
          <a:xfrm>
            <a:off x="4068000" y="2970000"/>
            <a:ext cx="4679640" cy="2631960"/>
          </a:xfrm>
          <a:prstGeom prst="rect">
            <a:avLst/>
          </a:prstGeom>
          <a:ln w="0">
            <a:noFill/>
          </a:ln>
        </p:spPr>
      </p:pic>
      <p:pic>
        <p:nvPicPr>
          <p:cNvPr id="190" name="" descr=""/>
          <p:cNvPicPr/>
          <p:nvPr/>
        </p:nvPicPr>
        <p:blipFill>
          <a:blip r:embed="rId2"/>
          <a:stretch/>
        </p:blipFill>
        <p:spPr>
          <a:xfrm>
            <a:off x="864000" y="2988000"/>
            <a:ext cx="2879640" cy="2576160"/>
          </a:xfrm>
          <a:prstGeom prst="rect">
            <a:avLst/>
          </a:prstGeom>
          <a:ln w="0">
            <a:noFill/>
          </a:ln>
        </p:spPr>
      </p:pic>
      <p:pic>
        <p:nvPicPr>
          <p:cNvPr id="191" name="" descr=""/>
          <p:cNvPicPr/>
          <p:nvPr/>
        </p:nvPicPr>
        <p:blipFill>
          <a:blip r:embed="rId3"/>
          <a:stretch/>
        </p:blipFill>
        <p:spPr>
          <a:xfrm>
            <a:off x="1620000" y="1609920"/>
            <a:ext cx="5861880" cy="1216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1749</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2024-07-29T07:47:24Z</dcterms:modified>
  <cp:revision>267</cp:revision>
  <dc:subject/>
  <dc:title>Grey Elegant</dc:title>
</cp:coreProperties>
</file>

<file path=docProps/custom.xml><?xml version="1.0" encoding="utf-8"?>
<Properties xmlns="http://schemas.openxmlformats.org/officeDocument/2006/custom-properties" xmlns:vt="http://schemas.openxmlformats.org/officeDocument/2006/docPropsVTypes"/>
</file>